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0" r:id="rId4"/>
    <p:sldId id="281" r:id="rId5"/>
    <p:sldId id="306" r:id="rId6"/>
    <p:sldId id="282" r:id="rId7"/>
    <p:sldId id="258" r:id="rId8"/>
    <p:sldId id="260" r:id="rId9"/>
    <p:sldId id="279" r:id="rId10"/>
    <p:sldId id="263" r:id="rId11"/>
    <p:sldId id="264" r:id="rId12"/>
    <p:sldId id="266" r:id="rId13"/>
    <p:sldId id="268" r:id="rId14"/>
    <p:sldId id="270" r:id="rId15"/>
    <p:sldId id="272" r:id="rId16"/>
    <p:sldId id="275" r:id="rId17"/>
    <p:sldId id="274" r:id="rId18"/>
    <p:sldId id="276" r:id="rId19"/>
    <p:sldId id="277" r:id="rId20"/>
    <p:sldId id="278" r:id="rId21"/>
    <p:sldId id="283" r:id="rId22"/>
    <p:sldId id="284" r:id="rId23"/>
    <p:sldId id="285" r:id="rId24"/>
    <p:sldId id="293" r:id="rId25"/>
    <p:sldId id="294" r:id="rId26"/>
    <p:sldId id="295" r:id="rId27"/>
    <p:sldId id="296" r:id="rId28"/>
    <p:sldId id="297" r:id="rId29"/>
    <p:sldId id="298" r:id="rId30"/>
    <p:sldId id="286" r:id="rId31"/>
    <p:sldId id="287" r:id="rId32"/>
    <p:sldId id="288" r:id="rId33"/>
    <p:sldId id="289" r:id="rId34"/>
    <p:sldId id="292" r:id="rId35"/>
    <p:sldId id="290" r:id="rId36"/>
    <p:sldId id="291" r:id="rId37"/>
    <p:sldId id="302" r:id="rId38"/>
    <p:sldId id="305" r:id="rId39"/>
    <p:sldId id="303" r:id="rId40"/>
    <p:sldId id="304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47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BF042-6F48-40E1-9F4C-CB13EE038EF3}" type="datetimeFigureOut">
              <a:rPr lang="en-US" smtClean="0"/>
              <a:pPr/>
              <a:t>4/25/2017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8B929-5A45-4AA1-99EF-908806F951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BF042-6F48-40E1-9F4C-CB13EE038EF3}" type="datetimeFigureOut">
              <a:rPr lang="en-US" smtClean="0"/>
              <a:pPr/>
              <a:t>4/25/2017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8B929-5A45-4AA1-99EF-908806F951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BF042-6F48-40E1-9F4C-CB13EE038EF3}" type="datetimeFigureOut">
              <a:rPr lang="en-US" smtClean="0"/>
              <a:pPr/>
              <a:t>4/25/2017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8B929-5A45-4AA1-99EF-908806F951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BF042-6F48-40E1-9F4C-CB13EE038EF3}" type="datetimeFigureOut">
              <a:rPr lang="en-US" smtClean="0"/>
              <a:pPr/>
              <a:t>4/25/2017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8B929-5A45-4AA1-99EF-908806F951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BF042-6F48-40E1-9F4C-CB13EE038EF3}" type="datetimeFigureOut">
              <a:rPr lang="en-US" smtClean="0"/>
              <a:pPr/>
              <a:t>4/25/2017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8B929-5A45-4AA1-99EF-908806F951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BF042-6F48-40E1-9F4C-CB13EE038EF3}" type="datetimeFigureOut">
              <a:rPr lang="en-US" smtClean="0"/>
              <a:pPr/>
              <a:t>4/25/2017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8B929-5A45-4AA1-99EF-908806F951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BF042-6F48-40E1-9F4C-CB13EE038EF3}" type="datetimeFigureOut">
              <a:rPr lang="en-US" smtClean="0"/>
              <a:pPr/>
              <a:t>4/25/2017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8B929-5A45-4AA1-99EF-908806F951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BF042-6F48-40E1-9F4C-CB13EE038EF3}" type="datetimeFigureOut">
              <a:rPr lang="en-US" smtClean="0"/>
              <a:pPr/>
              <a:t>4/25/2017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8B929-5A45-4AA1-99EF-908806F951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BF042-6F48-40E1-9F4C-CB13EE038EF3}" type="datetimeFigureOut">
              <a:rPr lang="en-US" smtClean="0"/>
              <a:pPr/>
              <a:t>4/25/2017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8B929-5A45-4AA1-99EF-908806F951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BF042-6F48-40E1-9F4C-CB13EE038EF3}" type="datetimeFigureOut">
              <a:rPr lang="en-US" smtClean="0"/>
              <a:pPr/>
              <a:t>4/25/2017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8B929-5A45-4AA1-99EF-908806F951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BF042-6F48-40E1-9F4C-CB13EE038EF3}" type="datetimeFigureOut">
              <a:rPr lang="en-US" smtClean="0"/>
              <a:pPr/>
              <a:t>4/25/2017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8B929-5A45-4AA1-99EF-908806F951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9BF042-6F48-40E1-9F4C-CB13EE038EF3}" type="datetimeFigureOut">
              <a:rPr lang="en-US" smtClean="0"/>
              <a:pPr/>
              <a:t>4/25/2017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A8B929-5A45-4AA1-99EF-908806F9511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Role of EEG in the Diagnosis and Management of Epilepsy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Stephen J. Falchek MD</a:t>
            </a: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What does an EEG “see”?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potential difference(voltage difference) between two inputs (always </a:t>
            </a:r>
            <a:r>
              <a:rPr lang="en-US" sz="2400" i="1" dirty="0" smtClean="0"/>
              <a:t>electrodes</a:t>
            </a:r>
            <a:r>
              <a:rPr lang="en-US" sz="2400" dirty="0" smtClean="0"/>
              <a:t> in some location on the human body)</a:t>
            </a:r>
          </a:p>
          <a:p>
            <a:r>
              <a:rPr lang="en-US" sz="2400" dirty="0" smtClean="0"/>
              <a:t>This is affected by:</a:t>
            </a:r>
          </a:p>
          <a:p>
            <a:pPr lvl="1"/>
            <a:r>
              <a:rPr lang="en-US" sz="2000" dirty="0" smtClean="0"/>
              <a:t>Anatomic placement of the inputs</a:t>
            </a:r>
          </a:p>
          <a:p>
            <a:pPr lvl="2"/>
            <a:r>
              <a:rPr lang="en-US" sz="1600" dirty="0" smtClean="0"/>
              <a:t>Scalp, face, ear, body, or brain directly</a:t>
            </a:r>
          </a:p>
          <a:p>
            <a:pPr lvl="1"/>
            <a:r>
              <a:rPr lang="en-US" sz="2000" dirty="0" smtClean="0"/>
              <a:t>Quality of contact with the body surface</a:t>
            </a:r>
          </a:p>
          <a:p>
            <a:pPr lvl="1"/>
            <a:r>
              <a:rPr lang="en-US" sz="2000" dirty="0" smtClean="0"/>
              <a:t>Distance from the generator of the signal in question</a:t>
            </a:r>
          </a:p>
          <a:p>
            <a:pPr lvl="1"/>
            <a:r>
              <a:rPr lang="en-US" sz="2000" dirty="0" smtClean="0"/>
              <a:t>Movement</a:t>
            </a:r>
          </a:p>
          <a:p>
            <a:pPr lvl="1"/>
            <a:r>
              <a:rPr lang="en-US" sz="2000" dirty="0" smtClean="0"/>
              <a:t>Presence of </a:t>
            </a:r>
            <a:r>
              <a:rPr lang="en-US" sz="2000" dirty="0" err="1" smtClean="0"/>
              <a:t>neurotropic</a:t>
            </a:r>
            <a:r>
              <a:rPr lang="en-US" sz="2000" dirty="0" smtClean="0"/>
              <a:t> medications</a:t>
            </a:r>
          </a:p>
          <a:p>
            <a:pPr lvl="1"/>
            <a:r>
              <a:rPr lang="en-US" sz="2000" dirty="0" smtClean="0"/>
              <a:t>Quality of the electrical circuitry in the EEG machine and connections</a:t>
            </a:r>
          </a:p>
          <a:p>
            <a:pPr lvl="1"/>
            <a:r>
              <a:rPr lang="en-US" sz="2000" dirty="0" smtClean="0"/>
              <a:t>Presence of strong oscillating electromagnetic fields in the vicinity of the recording</a:t>
            </a:r>
          </a:p>
          <a:p>
            <a:pPr lvl="1"/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8077200" cy="793750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What does an EEG “see”?</a:t>
            </a:r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575050" y="1447800"/>
            <a:ext cx="5111750" cy="46783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EEG electrodes </a:t>
            </a:r>
            <a:r>
              <a:rPr lang="en-US" sz="2400" b="1" dirty="0" smtClean="0"/>
              <a:t>cannot</a:t>
            </a:r>
            <a:r>
              <a:rPr lang="en-US" sz="2400" dirty="0" smtClean="0"/>
              <a:t> detect individual action potentials</a:t>
            </a:r>
          </a:p>
          <a:p>
            <a:r>
              <a:rPr lang="en-US" sz="2400" dirty="0" smtClean="0"/>
              <a:t>Regional charge separation due to the firing of many action potentials  concentrated in one location</a:t>
            </a:r>
          </a:p>
          <a:p>
            <a:r>
              <a:rPr lang="en-US" sz="2400" dirty="0" smtClean="0"/>
              <a:t>Summation of these potentials will produce an observable deflection in the EEG recording</a:t>
            </a:r>
          </a:p>
          <a:p>
            <a:endParaRPr lang="en-US" sz="2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209800"/>
            <a:ext cx="2238375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Additional Considerations</a:t>
            </a: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Given the low voltages and general weakness of electrical fields, EEG can only see electrical phenomena occurring fairly close to the electrodes themselves</a:t>
            </a:r>
          </a:p>
          <a:p>
            <a:r>
              <a:rPr lang="en-US" sz="2400" dirty="0" smtClean="0"/>
              <a:t>The skull, muscle, skin, and subcutaneous fat of the head act as </a:t>
            </a:r>
            <a:r>
              <a:rPr lang="en-US" sz="2400" i="1" dirty="0" smtClean="0"/>
              <a:t>low-pass filters</a:t>
            </a:r>
            <a:r>
              <a:rPr lang="en-US" sz="2400" dirty="0" smtClean="0"/>
              <a:t> [i.e. they block many fast frequencies from reaching the electrodes on scalp-surface recordings]</a:t>
            </a:r>
          </a:p>
          <a:p>
            <a:r>
              <a:rPr lang="en-US" sz="2400" dirty="0" smtClean="0"/>
              <a:t>Good conductors will allow even low signals to be passed considerable distances</a:t>
            </a:r>
          </a:p>
          <a:p>
            <a:pPr lvl="1"/>
            <a:r>
              <a:rPr lang="en-US" sz="2000" dirty="0" smtClean="0"/>
              <a:t>E.g. fluid collections with high electrolyte content, such as the cerebrospinal fluid, may make a distant generator of signal seem closer to the electrode</a:t>
            </a:r>
          </a:p>
          <a:p>
            <a:r>
              <a:rPr lang="en-US" sz="2400" dirty="0" smtClean="0"/>
              <a:t>Brain is organized in highly efficient networks for conduction</a:t>
            </a:r>
          </a:p>
          <a:p>
            <a:pPr lvl="1"/>
            <a:r>
              <a:rPr lang="en-US" sz="2000" dirty="0" smtClean="0"/>
              <a:t>This may also cause a distant generator of signal to seem closer to the recording electrode</a:t>
            </a:r>
          </a:p>
          <a:p>
            <a:r>
              <a:rPr lang="en-US" sz="2400" dirty="0" smtClean="0"/>
              <a:t>These factors can result in either missing data or false localization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EEG Evolves with Maturation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We do not remain the same throughout life or even childhood</a:t>
            </a:r>
          </a:p>
          <a:p>
            <a:r>
              <a:rPr lang="en-US" sz="2400" dirty="0" smtClean="0"/>
              <a:t>EEG is vastly different from infancy through late childhood</a:t>
            </a:r>
          </a:p>
          <a:p>
            <a:r>
              <a:rPr lang="en-US" sz="2400" dirty="0" smtClean="0"/>
              <a:t>Begins as a discontinuous, spiky recording (earliest recordings around 24-25 weeks’ gestation)</a:t>
            </a:r>
          </a:p>
          <a:p>
            <a:pPr lvl="1"/>
            <a:r>
              <a:rPr lang="en-US" sz="2000" i="1" dirty="0" err="1" smtClean="0"/>
              <a:t>Conceptional</a:t>
            </a:r>
            <a:r>
              <a:rPr lang="en-US" sz="2000" i="1" dirty="0" smtClean="0"/>
              <a:t> age</a:t>
            </a:r>
            <a:r>
              <a:rPr lang="en-US" sz="2000" dirty="0" smtClean="0"/>
              <a:t> is crucial in correct interpretation</a:t>
            </a:r>
            <a:endParaRPr lang="en-US" sz="2000" i="1" dirty="0" smtClean="0"/>
          </a:p>
          <a:p>
            <a:pPr lvl="1"/>
            <a:r>
              <a:rPr lang="en-US" sz="2000" dirty="0" smtClean="0"/>
              <a:t>No sleep/wake differentiation in prematurity</a:t>
            </a:r>
          </a:p>
          <a:p>
            <a:pPr lvl="1"/>
            <a:r>
              <a:rPr lang="en-US" sz="2000" dirty="0" smtClean="0"/>
              <a:t>Sleep, awake, and indeterminate states by term</a:t>
            </a:r>
          </a:p>
          <a:p>
            <a:r>
              <a:rPr lang="en-US" sz="2400" dirty="0" smtClean="0"/>
              <a:t>Evolves into a continuous recording with distinct awake and sleep states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f:\Goodman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2038" y="0"/>
            <a:ext cx="44799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203" name="Comment 3"/>
          <p:cNvSpPr>
            <a:spLocks noChangeArrowheads="1"/>
          </p:cNvSpPr>
          <p:nvPr/>
        </p:nvSpPr>
        <p:spPr bwMode="auto">
          <a:xfrm>
            <a:off x="6858000" y="1447800"/>
            <a:ext cx="1828800" cy="715963"/>
          </a:xfrm>
          <a:prstGeom prst="rect">
            <a:avLst/>
          </a:prstGeom>
          <a:solidFill>
            <a:srgbClr val="FCFDC6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000000"/>
                </a:solidFill>
                <a:latin typeface="Arial" charset="0"/>
              </a:rPr>
              <a:t>25 weeks</a:t>
            </a:r>
            <a:endParaRPr lang="en-US" sz="1600">
              <a:solidFill>
                <a:srgbClr val="000000"/>
              </a:solidFill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f:\Goodman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1088" y="0"/>
            <a:ext cx="4441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2467" name="Comment 3"/>
          <p:cNvSpPr>
            <a:spLocks noChangeArrowheads="1"/>
          </p:cNvSpPr>
          <p:nvPr/>
        </p:nvSpPr>
        <p:spPr bwMode="auto">
          <a:xfrm>
            <a:off x="6781800" y="1447800"/>
            <a:ext cx="1828800" cy="715963"/>
          </a:xfrm>
          <a:prstGeom prst="rect">
            <a:avLst/>
          </a:prstGeom>
          <a:solidFill>
            <a:srgbClr val="FCFDC6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solidFill>
                  <a:srgbClr val="000000"/>
                </a:solidFill>
                <a:latin typeface="Arial" charset="0"/>
              </a:rPr>
              <a:t>31 weeks</a:t>
            </a:r>
          </a:p>
          <a:p>
            <a:pPr>
              <a:spcBef>
                <a:spcPct val="50000"/>
              </a:spcBef>
            </a:pPr>
            <a:endParaRPr lang="en-US" sz="1600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f:\Goodman\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30188"/>
            <a:ext cx="7404100" cy="639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2227" name="Comment 3"/>
          <p:cNvSpPr>
            <a:spLocks noChangeArrowheads="1"/>
          </p:cNvSpPr>
          <p:nvPr/>
        </p:nvSpPr>
        <p:spPr bwMode="auto">
          <a:xfrm>
            <a:off x="7772400" y="6019800"/>
            <a:ext cx="1203325" cy="715963"/>
          </a:xfrm>
          <a:prstGeom prst="rect">
            <a:avLst/>
          </a:prstGeom>
          <a:solidFill>
            <a:srgbClr val="FCFDC6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000000"/>
                </a:solidFill>
                <a:latin typeface="Arial" charset="0"/>
              </a:rPr>
              <a:t>33 weeks</a:t>
            </a:r>
          </a:p>
          <a:p>
            <a:pPr>
              <a:spcBef>
                <a:spcPct val="50000"/>
              </a:spcBef>
            </a:pPr>
            <a:r>
              <a:rPr lang="en-US" sz="1600">
                <a:solidFill>
                  <a:srgbClr val="000000"/>
                </a:solidFill>
                <a:latin typeface="Arial" charset="0"/>
              </a:rPr>
              <a:t>awake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f:\Goodman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381000"/>
            <a:ext cx="7162800" cy="621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4755" name="Comment 3"/>
          <p:cNvSpPr>
            <a:spLocks noChangeArrowheads="1"/>
          </p:cNvSpPr>
          <p:nvPr/>
        </p:nvSpPr>
        <p:spPr bwMode="auto">
          <a:xfrm>
            <a:off x="7620000" y="5943600"/>
            <a:ext cx="1355725" cy="715963"/>
          </a:xfrm>
          <a:prstGeom prst="rect">
            <a:avLst/>
          </a:prstGeom>
          <a:solidFill>
            <a:srgbClr val="FCFDC6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000000"/>
                </a:solidFill>
                <a:latin typeface="Arial" charset="0"/>
              </a:rPr>
              <a:t>37 weeks</a:t>
            </a:r>
          </a:p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000000"/>
                </a:solidFill>
                <a:latin typeface="Arial" charset="0"/>
              </a:rPr>
              <a:t>quiet sleep</a:t>
            </a: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92288" y="5486400"/>
            <a:ext cx="5486400" cy="609600"/>
          </a:xfrm>
        </p:spPr>
        <p:txBody>
          <a:bodyPr/>
          <a:lstStyle/>
          <a:p>
            <a:pPr algn="ctr"/>
            <a:r>
              <a:rPr lang="en-US" dirty="0" smtClean="0"/>
              <a:t>2 years old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396" r="1396"/>
          <a:stretch>
            <a:fillRect/>
          </a:stretch>
        </p:blipFill>
        <p:spPr bwMode="auto">
          <a:xfrm>
            <a:off x="1447800" y="457200"/>
            <a:ext cx="6361112" cy="4770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638800"/>
            <a:ext cx="5486400" cy="457200"/>
          </a:xfrm>
        </p:spPr>
        <p:txBody>
          <a:bodyPr/>
          <a:lstStyle/>
          <a:p>
            <a:pPr algn="ctr"/>
            <a:r>
              <a:rPr lang="en-US" dirty="0" smtClean="0"/>
              <a:t>15 years old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3337" b="3337"/>
          <a:stretch>
            <a:fillRect/>
          </a:stretch>
        </p:blipFill>
        <p:spPr bwMode="auto">
          <a:xfrm>
            <a:off x="1295400" y="304800"/>
            <a:ext cx="6589712" cy="4942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 have no conflicts of interest to declare</a:t>
            </a:r>
            <a:endParaRPr lang="en-US" sz="2800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Objectives:</a:t>
            </a:r>
          </a:p>
          <a:p>
            <a:r>
              <a:rPr lang="en-US" sz="2400" dirty="0" smtClean="0"/>
              <a:t>What is an EEG?</a:t>
            </a:r>
          </a:p>
          <a:p>
            <a:r>
              <a:rPr lang="en-US" sz="2400" dirty="0" smtClean="0"/>
              <a:t>Why do we value them?</a:t>
            </a:r>
          </a:p>
          <a:p>
            <a:r>
              <a:rPr lang="en-US" sz="2400" dirty="0" smtClean="0"/>
              <a:t>What are the benefits and limitations?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638800"/>
            <a:ext cx="5486400" cy="457200"/>
          </a:xfrm>
        </p:spPr>
        <p:txBody>
          <a:bodyPr/>
          <a:lstStyle/>
          <a:p>
            <a:pPr algn="ctr"/>
            <a:r>
              <a:rPr lang="en-US" dirty="0" smtClean="0"/>
              <a:t>Same patient, sleep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2431" r="2431"/>
          <a:stretch>
            <a:fillRect/>
          </a:stretch>
        </p:blipFill>
        <p:spPr bwMode="auto">
          <a:xfrm>
            <a:off x="1219200" y="381000"/>
            <a:ext cx="6437312" cy="4827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Abnormalities and EEG</a:t>
            </a: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2209801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The most commonly observed abnormality in the evaluation of epilepsy is the </a:t>
            </a:r>
            <a:r>
              <a:rPr lang="en-US" sz="2400" i="1" dirty="0" err="1" smtClean="0"/>
              <a:t>epileptiform</a:t>
            </a:r>
            <a:r>
              <a:rPr lang="en-US" sz="2400" i="1" dirty="0" smtClean="0"/>
              <a:t> discharge, </a:t>
            </a:r>
            <a:r>
              <a:rPr lang="en-US" sz="2400" dirty="0" smtClean="0"/>
              <a:t>AKA </a:t>
            </a:r>
            <a:r>
              <a:rPr lang="en-US" sz="2400" i="1" dirty="0" err="1" smtClean="0"/>
              <a:t>epileptiform</a:t>
            </a:r>
            <a:r>
              <a:rPr lang="en-US" sz="2400" i="1" dirty="0" smtClean="0"/>
              <a:t> activity</a:t>
            </a:r>
            <a:endParaRPr lang="en-US" sz="2000" dirty="0" smtClean="0"/>
          </a:p>
          <a:p>
            <a:pPr lvl="1"/>
            <a:r>
              <a:rPr lang="en-US" sz="2000" dirty="0" smtClean="0"/>
              <a:t>Most classic example is the spike or sharp wave</a:t>
            </a:r>
          </a:p>
          <a:p>
            <a:pPr lvl="1"/>
            <a:r>
              <a:rPr lang="en-US" sz="2000" dirty="0" smtClean="0"/>
              <a:t>Also spike and slow wave</a:t>
            </a:r>
          </a:p>
          <a:p>
            <a:pPr lvl="1"/>
            <a:r>
              <a:rPr lang="en-US" sz="2000" dirty="0" smtClean="0"/>
              <a:t>Focal vs. generalized</a:t>
            </a:r>
          </a:p>
          <a:p>
            <a:pPr lvl="1"/>
            <a:endParaRPr lang="en-US" sz="200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1" y="3124201"/>
            <a:ext cx="3581400" cy="2928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3124200"/>
            <a:ext cx="2209800" cy="2885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Abnormalities and EEG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2209799"/>
          </a:xfrm>
        </p:spPr>
        <p:txBody>
          <a:bodyPr>
            <a:normAutofit fontScale="85000" lnSpcReduction="10000"/>
          </a:bodyPr>
          <a:lstStyle/>
          <a:p>
            <a:r>
              <a:rPr lang="en-US" sz="2400" dirty="0" smtClean="0"/>
              <a:t>Also may see </a:t>
            </a:r>
            <a:r>
              <a:rPr lang="en-US" sz="2400" i="1" dirty="0" smtClean="0"/>
              <a:t>slowing of background activity</a:t>
            </a:r>
            <a:endParaRPr lang="en-US" sz="2400" dirty="0" smtClean="0"/>
          </a:p>
          <a:p>
            <a:pPr lvl="1"/>
            <a:r>
              <a:rPr lang="en-US" sz="2000" dirty="0" smtClean="0"/>
              <a:t>Especially meaningful if focal and persistent</a:t>
            </a:r>
          </a:p>
          <a:p>
            <a:pPr lvl="1"/>
            <a:r>
              <a:rPr lang="en-US" sz="2000" dirty="0" smtClean="0"/>
              <a:t>Sometimes may be the main indicator of a seizure occurring or having occurred recently</a:t>
            </a:r>
          </a:p>
          <a:p>
            <a:pPr lvl="1"/>
            <a:r>
              <a:rPr lang="en-US" sz="2000" dirty="0" smtClean="0"/>
              <a:t>Importance of abrupt pattern changes</a:t>
            </a:r>
          </a:p>
          <a:p>
            <a:pPr lvl="1"/>
            <a:r>
              <a:rPr lang="en-US" sz="2000" dirty="0" smtClean="0"/>
              <a:t>Should be distinguished from background slowing which may be a developmental/maturational hallmark, or an isolated and possibly irrelevant finding</a:t>
            </a:r>
            <a:endParaRPr lang="en-US" sz="20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3429000"/>
            <a:ext cx="3386137" cy="3229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Abnormalities and EEG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Seizures and suspicious events can be definitively captured on EEG</a:t>
            </a:r>
          </a:p>
          <a:p>
            <a:pPr lvl="1"/>
            <a:r>
              <a:rPr lang="en-US" sz="2000" dirty="0" smtClean="0"/>
              <a:t>Useful in identifying seizure type</a:t>
            </a:r>
          </a:p>
          <a:p>
            <a:pPr lvl="1"/>
            <a:r>
              <a:rPr lang="en-US" sz="2000" dirty="0" smtClean="0"/>
              <a:t>Identifying best medication options</a:t>
            </a:r>
          </a:p>
          <a:p>
            <a:pPr lvl="1"/>
            <a:r>
              <a:rPr lang="en-US" sz="2000" dirty="0" smtClean="0"/>
              <a:t>Qualifying individuals for epilepsy surgery</a:t>
            </a:r>
          </a:p>
          <a:p>
            <a:pPr lvl="1"/>
            <a:r>
              <a:rPr lang="en-US" sz="2000" dirty="0" smtClean="0"/>
              <a:t>Differentiating between seizures and non-epileptic phenomena</a:t>
            </a:r>
          </a:p>
          <a:p>
            <a:r>
              <a:rPr lang="en-US" sz="2400" dirty="0" smtClean="0"/>
              <a:t>Likelihood of seizure capture depends upon:</a:t>
            </a:r>
          </a:p>
          <a:p>
            <a:pPr lvl="1"/>
            <a:r>
              <a:rPr lang="en-US" sz="2000" dirty="0" smtClean="0"/>
              <a:t>Frequency of events</a:t>
            </a:r>
          </a:p>
          <a:p>
            <a:pPr lvl="1"/>
            <a:r>
              <a:rPr lang="en-US" sz="2000" dirty="0" smtClean="0"/>
              <a:t>Susceptibility to triggers, i.e. “reflex epilepsies”</a:t>
            </a:r>
          </a:p>
          <a:p>
            <a:pPr lvl="1"/>
            <a:r>
              <a:rPr lang="en-US" sz="2000" dirty="0" smtClean="0"/>
              <a:t>Duration of the EEG monitoring session</a:t>
            </a:r>
          </a:p>
          <a:p>
            <a:r>
              <a:rPr lang="en-US" sz="2400" dirty="0" smtClean="0"/>
              <a:t>The desire to capture and identify real-time events is the principal indication for prolonged video EEG monitoring</a:t>
            </a:r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609600"/>
            <a:ext cx="8379775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685800"/>
            <a:ext cx="8416358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00" y="809625"/>
            <a:ext cx="7239000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88" y="814388"/>
            <a:ext cx="7286625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7 year old boy, awake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8539" r="8539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Same 7 year old boy, asleep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7571" r="7571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077200" cy="793750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First Presumptions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1"/>
            <a:ext cx="8077200" cy="2209800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Brain and muscle are electrical organs</a:t>
            </a:r>
          </a:p>
          <a:p>
            <a:r>
              <a:rPr lang="en-US" sz="2400" dirty="0" smtClean="0"/>
              <a:t>For any effect to occur, a signal must be propagated in a meaningful way to produce an end result</a:t>
            </a:r>
          </a:p>
          <a:p>
            <a:r>
              <a:rPr lang="en-US" sz="2400" dirty="0" smtClean="0"/>
              <a:t>The mechanism of electrical signal transmission along nerve cells is called an </a:t>
            </a:r>
            <a:r>
              <a:rPr lang="en-US" sz="2400" b="1" dirty="0" smtClean="0"/>
              <a:t>action potential</a:t>
            </a:r>
          </a:p>
          <a:p>
            <a:r>
              <a:rPr lang="en-US" sz="2400" dirty="0" smtClean="0"/>
              <a:t>These are extremely low-voltage phenomena, 30-90 1/1,000,000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of a volt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52600" y="3581400"/>
            <a:ext cx="5029200" cy="3048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3581400"/>
            <a:ext cx="5029200" cy="3031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Prolonged EEG monitoring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Useful when:</a:t>
            </a:r>
          </a:p>
          <a:p>
            <a:pPr lvl="1"/>
            <a:r>
              <a:rPr lang="en-US" sz="2000" dirty="0" smtClean="0"/>
              <a:t>Events need to be seen to identify their nature</a:t>
            </a:r>
          </a:p>
          <a:p>
            <a:pPr lvl="2"/>
            <a:r>
              <a:rPr lang="en-US" sz="1600" dirty="0" smtClean="0"/>
              <a:t>If not feasible by routine 30-45 minute EEG session</a:t>
            </a:r>
          </a:p>
          <a:p>
            <a:pPr lvl="2"/>
            <a:r>
              <a:rPr lang="en-US" sz="1600" dirty="0" smtClean="0"/>
              <a:t>Searching for location of seizures</a:t>
            </a:r>
          </a:p>
          <a:p>
            <a:pPr lvl="1"/>
            <a:r>
              <a:rPr lang="en-US" sz="2000" dirty="0" smtClean="0"/>
              <a:t>Suspect occult [“hidden”] seizure or seizure-like activity, e.g.:</a:t>
            </a:r>
          </a:p>
          <a:p>
            <a:pPr lvl="2"/>
            <a:r>
              <a:rPr lang="en-US" sz="1600" dirty="0" smtClean="0"/>
              <a:t>Electrographic status epilepticus of slow wave sleep (ESES)</a:t>
            </a:r>
          </a:p>
          <a:p>
            <a:pPr lvl="2"/>
            <a:r>
              <a:rPr lang="en-US" sz="1600" dirty="0" smtClean="0"/>
              <a:t>Nocturnal seizures</a:t>
            </a:r>
          </a:p>
          <a:p>
            <a:pPr lvl="1"/>
            <a:r>
              <a:rPr lang="en-US" sz="2000" dirty="0" smtClean="0"/>
              <a:t>To determine “spike burden” in cases thought to have an “epileptic encephalopathy”</a:t>
            </a:r>
          </a:p>
          <a:p>
            <a:r>
              <a:rPr lang="en-US" sz="2400" dirty="0" smtClean="0"/>
              <a:t>It is not necessary to capture seizures on EEG to give a diagnosis of epilepsy</a:t>
            </a:r>
          </a:p>
          <a:p>
            <a:pPr lvl="1"/>
            <a:r>
              <a:rPr lang="en-US" sz="2000" dirty="0" smtClean="0"/>
              <a:t>However capturing events can help to eliminate ambiguity as to their nature or treatment options</a:t>
            </a:r>
          </a:p>
          <a:p>
            <a:pPr lvl="1"/>
            <a:r>
              <a:rPr lang="en-US" sz="2000" dirty="0" smtClean="0"/>
              <a:t>A </a:t>
            </a:r>
            <a:r>
              <a:rPr lang="en-US" sz="2000" i="1" dirty="0" smtClean="0"/>
              <a:t>completely</a:t>
            </a:r>
            <a:r>
              <a:rPr lang="en-US" sz="2000" dirty="0" smtClean="0"/>
              <a:t> normal EEG during a recorded event generally rules out epilepsy, and is one of the few useful applications of a normal EEG</a:t>
            </a:r>
          </a:p>
          <a:p>
            <a:pPr lvl="1"/>
            <a:endParaRPr lang="en-US" sz="20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Prolonged EEG monitoring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Inpatient video-assisted monitoring</a:t>
            </a:r>
          </a:p>
          <a:p>
            <a:pPr lvl="1"/>
            <a:r>
              <a:rPr lang="en-US" sz="2000" dirty="0" smtClean="0"/>
              <a:t>The “gold standard” of monitoring</a:t>
            </a:r>
          </a:p>
          <a:p>
            <a:pPr lvl="1"/>
            <a:r>
              <a:rPr lang="en-US" sz="2000" dirty="0" smtClean="0"/>
              <a:t>Essential in the first steps of an epilepsy surgery evaluation</a:t>
            </a:r>
          </a:p>
          <a:p>
            <a:pPr lvl="1"/>
            <a:r>
              <a:rPr lang="en-US" sz="2000" dirty="0" smtClean="0"/>
              <a:t>May require multiple days of monitoring</a:t>
            </a:r>
          </a:p>
          <a:p>
            <a:pPr lvl="1"/>
            <a:r>
              <a:rPr lang="en-US" sz="2000" dirty="0" smtClean="0"/>
              <a:t>Cannot leave room, time off camera must be limited, e.g. bathroom breaks</a:t>
            </a:r>
          </a:p>
          <a:p>
            <a:pPr lvl="1"/>
            <a:r>
              <a:rPr lang="en-US" sz="2000" dirty="0" smtClean="0"/>
              <a:t>Patient must be visible at all times</a:t>
            </a:r>
          </a:p>
          <a:p>
            <a:pPr lvl="2"/>
            <a:r>
              <a:rPr lang="en-US" sz="1600" dirty="0" smtClean="0"/>
              <a:t>Blankets!</a:t>
            </a:r>
          </a:p>
          <a:p>
            <a:pPr lvl="2"/>
            <a:r>
              <a:rPr lang="en-US" sz="1600" dirty="0" smtClean="0"/>
              <a:t>Visitors/staff standing in front of the camera!</a:t>
            </a:r>
          </a:p>
          <a:p>
            <a:pPr lvl="1"/>
            <a:r>
              <a:rPr lang="en-US" sz="2000" dirty="0" smtClean="0"/>
              <a:t>Parent/guardian must be present at all times</a:t>
            </a:r>
          </a:p>
          <a:p>
            <a:pPr lvl="2"/>
            <a:r>
              <a:rPr lang="en-US" sz="1600" dirty="0" smtClean="0"/>
              <a:t>Especially someone who can identify the episodes in question</a:t>
            </a:r>
          </a:p>
          <a:p>
            <a:pPr lvl="1"/>
            <a:r>
              <a:rPr lang="en-US" sz="2000" dirty="0" smtClean="0"/>
              <a:t>May attempt activation e.g. sleep deprivation, withdrawal of anticonvulsant medication, strobe, </a:t>
            </a:r>
            <a:r>
              <a:rPr lang="en-US" sz="2000" i="1" dirty="0" smtClean="0"/>
              <a:t>light</a:t>
            </a:r>
            <a:r>
              <a:rPr lang="en-US" sz="2000" dirty="0" smtClean="0"/>
              <a:t> bedside exercise, reading, etc.</a:t>
            </a:r>
          </a:p>
          <a:p>
            <a:pPr lvl="1"/>
            <a:r>
              <a:rPr lang="en-US" sz="2000" dirty="0" smtClean="0"/>
              <a:t>Other special triggers are limited</a:t>
            </a:r>
          </a:p>
          <a:p>
            <a:pPr lvl="2"/>
            <a:endParaRPr lang="en-US" sz="16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Prolonged EEG monitoring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Ambulatory EEG monitoring</a:t>
            </a:r>
          </a:p>
          <a:p>
            <a:pPr lvl="1"/>
            <a:r>
              <a:rPr lang="en-US" sz="2000" dirty="0" smtClean="0"/>
              <a:t>At-home portable wearable recording device</a:t>
            </a:r>
          </a:p>
          <a:p>
            <a:pPr lvl="1"/>
            <a:r>
              <a:rPr lang="en-US" sz="2000" dirty="0" smtClean="0"/>
              <a:t>Relatively frequent events</a:t>
            </a:r>
          </a:p>
          <a:p>
            <a:pPr lvl="1"/>
            <a:r>
              <a:rPr lang="en-US" sz="2000" dirty="0" smtClean="0"/>
              <a:t>First stages of determination of diagnosis of epilepsy</a:t>
            </a:r>
          </a:p>
          <a:p>
            <a:pPr lvl="1"/>
            <a:r>
              <a:rPr lang="en-US" sz="2000" dirty="0" smtClean="0"/>
              <a:t>To assess efficacy of a treatment strategy in individuals with frequent, easily detected seizures</a:t>
            </a:r>
          </a:p>
          <a:p>
            <a:pPr lvl="1"/>
            <a:r>
              <a:rPr lang="en-US" sz="2000" dirty="0" smtClean="0"/>
              <a:t>To identify nature of events seen only under specific circumstances at home, which might represent a rare “reflex epilepsy”</a:t>
            </a:r>
          </a:p>
          <a:p>
            <a:pPr lvl="1"/>
            <a:r>
              <a:rPr lang="en-US" sz="2000" dirty="0" smtClean="0"/>
              <a:t>NOT suitable for epilepsy surgery evaluations</a:t>
            </a:r>
          </a:p>
          <a:p>
            <a:pPr lvl="1"/>
            <a:r>
              <a:rPr lang="en-US" sz="2000" dirty="0" smtClean="0"/>
              <a:t>Data need to be downloaded every 24 hours</a:t>
            </a:r>
          </a:p>
          <a:p>
            <a:pPr lvl="2"/>
            <a:r>
              <a:rPr lang="en-US" sz="1600" dirty="0" smtClean="0"/>
              <a:t>Not suitable for very prolonged monitoring periods</a:t>
            </a:r>
          </a:p>
          <a:p>
            <a:pPr lvl="1"/>
            <a:r>
              <a:rPr lang="en-US" sz="2000" dirty="0" smtClean="0"/>
              <a:t>No technical support when at home</a:t>
            </a:r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Further EEG monitoring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8229600" cy="2286000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Electrocorticography</a:t>
            </a:r>
            <a:endParaRPr lang="en-US" sz="2400" dirty="0" smtClean="0"/>
          </a:p>
          <a:p>
            <a:pPr lvl="1"/>
            <a:r>
              <a:rPr lang="en-US" sz="2000" dirty="0" smtClean="0"/>
              <a:t>Electrodes imbedded in a plastic sheet are placed on the surface of the brain</a:t>
            </a:r>
          </a:p>
          <a:p>
            <a:pPr lvl="2"/>
            <a:r>
              <a:rPr lang="en-US" sz="1600" dirty="0" smtClean="0"/>
              <a:t>“grids”</a:t>
            </a:r>
          </a:p>
          <a:p>
            <a:pPr lvl="2"/>
            <a:r>
              <a:rPr lang="en-US" sz="1600" dirty="0" smtClean="0"/>
              <a:t>“strips”</a:t>
            </a:r>
          </a:p>
          <a:p>
            <a:pPr lvl="1"/>
            <a:r>
              <a:rPr lang="en-US" sz="2000" dirty="0" smtClean="0"/>
              <a:t>“Depth electrodes” arranged along a needle are inserted into the brain</a:t>
            </a:r>
            <a:endParaRPr lang="en-US" sz="2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429000"/>
            <a:ext cx="7724775" cy="3094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514350"/>
            <a:ext cx="7467600" cy="582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Electrocorticography</a:t>
            </a:r>
            <a:endParaRPr lang="en-US" sz="2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01436" y="1600200"/>
            <a:ext cx="494112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533400"/>
            <a:ext cx="8373679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Why don’t we do EEGs on everybody?</a:t>
            </a:r>
            <a:br>
              <a:rPr lang="en-US" sz="2800" dirty="0" smtClean="0"/>
            </a:br>
            <a:r>
              <a:rPr lang="en-US" sz="2800" dirty="0" smtClean="0"/>
              <a:t>Why don’t we do </a:t>
            </a:r>
            <a:r>
              <a:rPr lang="en-US" sz="2800" i="1" dirty="0" smtClean="0"/>
              <a:t>prolonged</a:t>
            </a:r>
            <a:r>
              <a:rPr lang="en-US" sz="2800" dirty="0" smtClean="0"/>
              <a:t> EEGs on everybody?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EEG is </a:t>
            </a:r>
            <a:r>
              <a:rPr lang="en-US" sz="2400" i="1" dirty="0" smtClean="0"/>
              <a:t>one piece </a:t>
            </a:r>
            <a:r>
              <a:rPr lang="en-US" sz="2400" dirty="0" smtClean="0"/>
              <a:t>of evidence that has to be interpreted in its proper context</a:t>
            </a:r>
          </a:p>
          <a:p>
            <a:pPr lvl="1"/>
            <a:r>
              <a:rPr lang="en-US" sz="2000" dirty="0" smtClean="0"/>
              <a:t>E.g. up to 25% of the unaffected relatives of persons with epilepsy may have an abnormal EEG</a:t>
            </a:r>
          </a:p>
          <a:p>
            <a:r>
              <a:rPr lang="en-US" sz="2400" dirty="0" smtClean="0"/>
              <a:t>We treat individuals, </a:t>
            </a:r>
            <a:r>
              <a:rPr lang="en-US" sz="2400" i="1" dirty="0" smtClean="0"/>
              <a:t>not EEGs</a:t>
            </a:r>
            <a:endParaRPr lang="en-US" sz="2400" dirty="0" smtClean="0"/>
          </a:p>
          <a:p>
            <a:r>
              <a:rPr lang="en-US" sz="2400" dirty="0" smtClean="0"/>
              <a:t>For prolonged EEG to be useful, the sampling interval has to be known</a:t>
            </a:r>
          </a:p>
          <a:p>
            <a:r>
              <a:rPr lang="en-US" sz="2400" dirty="0" smtClean="0"/>
              <a:t>There is a practical cost to doing more and longer studies which must be taken into account</a:t>
            </a:r>
            <a:endParaRPr lang="en-US" sz="24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What is the Value of Follow-up EEGs?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Many anticonvulsant medications can force-normalize an EEG, but…</a:t>
            </a:r>
          </a:p>
          <a:p>
            <a:pPr lvl="1"/>
            <a:r>
              <a:rPr lang="en-US" sz="2000" dirty="0" smtClean="0"/>
              <a:t>Normalization of EEG is not always a goal of therapy</a:t>
            </a:r>
          </a:p>
          <a:p>
            <a:pPr lvl="1"/>
            <a:r>
              <a:rPr lang="en-US" sz="2000" dirty="0" smtClean="0"/>
              <a:t>EEG is used as a rough guideline for attempts to withdraw therapy</a:t>
            </a:r>
          </a:p>
          <a:p>
            <a:pPr lvl="2"/>
            <a:r>
              <a:rPr lang="en-US" sz="1600" dirty="0" smtClean="0"/>
              <a:t>Presumption that if EEG </a:t>
            </a:r>
            <a:r>
              <a:rPr lang="en-US" sz="1600" i="1" dirty="0" smtClean="0"/>
              <a:t>does not </a:t>
            </a:r>
            <a:r>
              <a:rPr lang="en-US" sz="1600" dirty="0" smtClean="0"/>
              <a:t>normalize, then the epilepsy is less likely to be in remission</a:t>
            </a:r>
          </a:p>
          <a:p>
            <a:pPr lvl="1"/>
            <a:r>
              <a:rPr lang="en-US" sz="2000" dirty="0" smtClean="0"/>
              <a:t>Normalization of EEG while on medication does not guarantee remission of epilepsy</a:t>
            </a:r>
          </a:p>
          <a:p>
            <a:r>
              <a:rPr lang="en-US" sz="2400" dirty="0" smtClean="0"/>
              <a:t>When we do care about the “spike burden” on EEG, it is often the </a:t>
            </a:r>
            <a:r>
              <a:rPr lang="en-US" sz="2400" b="1" i="1" dirty="0" smtClean="0"/>
              <a:t>clinical outcome </a:t>
            </a:r>
            <a:r>
              <a:rPr lang="en-US" sz="2400" dirty="0" smtClean="0"/>
              <a:t>i.e. improvement in global functioning, which is the more important result</a:t>
            </a:r>
          </a:p>
          <a:p>
            <a:pPr lvl="1"/>
            <a:endParaRPr lang="en-US" sz="20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Future directions in EEG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“high-density” EEG</a:t>
            </a:r>
          </a:p>
          <a:p>
            <a:r>
              <a:rPr lang="en-US" dirty="0" smtClean="0"/>
              <a:t>“quantitative” EEG</a:t>
            </a:r>
          </a:p>
          <a:p>
            <a:r>
              <a:rPr lang="en-US" dirty="0" smtClean="0"/>
              <a:t>“stereo” EEG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077200" cy="793750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What is an Electroencephalogram (EEG)?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47800"/>
            <a:ext cx="5111750" cy="46783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One of a family of objective recordings of manifestations of cerebrally generated electrical activity</a:t>
            </a:r>
          </a:p>
          <a:p>
            <a:r>
              <a:rPr lang="en-US" sz="2400" dirty="0" smtClean="0"/>
              <a:t>A graphic demonstration of brain electrical activity as seen by an array of </a:t>
            </a:r>
            <a:r>
              <a:rPr lang="en-US" sz="2400" i="1" dirty="0" smtClean="0"/>
              <a:t>differential amplifiers</a:t>
            </a:r>
            <a:endParaRPr lang="en-US" sz="2400" dirty="0" smtClean="0"/>
          </a:p>
          <a:p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905000"/>
            <a:ext cx="2085975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Conclusions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EEG is a useful tool for:</a:t>
            </a:r>
          </a:p>
          <a:p>
            <a:pPr lvl="1"/>
            <a:r>
              <a:rPr lang="en-US" sz="2000" dirty="0" smtClean="0"/>
              <a:t>Diagnosis</a:t>
            </a:r>
          </a:p>
          <a:p>
            <a:pPr lvl="1"/>
            <a:r>
              <a:rPr lang="en-US" sz="2000" dirty="0" smtClean="0"/>
              <a:t>Treatment options</a:t>
            </a:r>
          </a:p>
          <a:p>
            <a:pPr lvl="1"/>
            <a:r>
              <a:rPr lang="en-US" sz="2000" dirty="0" smtClean="0"/>
              <a:t>Treatment efficacy</a:t>
            </a:r>
          </a:p>
          <a:p>
            <a:pPr lvl="1"/>
            <a:r>
              <a:rPr lang="en-US" sz="2000" dirty="0" smtClean="0"/>
              <a:t>Localization for epilepsy surgery</a:t>
            </a:r>
          </a:p>
          <a:p>
            <a:r>
              <a:rPr lang="en-US" sz="2400" dirty="0" smtClean="0"/>
              <a:t>EEG can be misleading if:</a:t>
            </a:r>
          </a:p>
          <a:p>
            <a:pPr lvl="1"/>
            <a:r>
              <a:rPr lang="en-US" sz="2000" dirty="0" smtClean="0"/>
              <a:t>It is seen as an end unto itself and not a part of a larger picture</a:t>
            </a:r>
          </a:p>
          <a:p>
            <a:pPr lvl="1"/>
            <a:r>
              <a:rPr lang="en-US" sz="2000" dirty="0" smtClean="0"/>
              <a:t>Its limitations are not understood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81000"/>
            <a:ext cx="2971800" cy="586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1828800"/>
            <a:ext cx="5429250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7263" y="595313"/>
            <a:ext cx="7229475" cy="566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Scientific Evidence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Commonly used vernacular term but with many associated notions</a:t>
            </a:r>
          </a:p>
          <a:p>
            <a:r>
              <a:rPr lang="en-US" sz="2400" dirty="0" smtClean="0"/>
              <a:t>Information that is:</a:t>
            </a:r>
          </a:p>
          <a:p>
            <a:pPr lvl="1"/>
            <a:r>
              <a:rPr lang="en-US" sz="2000" dirty="0" smtClean="0"/>
              <a:t>Verifiable</a:t>
            </a:r>
          </a:p>
          <a:p>
            <a:pPr lvl="1"/>
            <a:r>
              <a:rPr lang="en-US" sz="2000" dirty="0" smtClean="0"/>
              <a:t>Reproducible</a:t>
            </a:r>
          </a:p>
          <a:p>
            <a:pPr lvl="1"/>
            <a:r>
              <a:rPr lang="en-US" sz="2000" dirty="0" smtClean="0"/>
              <a:t>Either supports or refutes an hypothesis</a:t>
            </a:r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Why Do We Need Scientific Evidence in the Treatment of Persons with Epilepsy?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Epilepsy is a vast topic with many features unique to individuals</a:t>
            </a:r>
          </a:p>
          <a:p>
            <a:r>
              <a:rPr lang="en-US" sz="2400" dirty="0" smtClean="0"/>
              <a:t>We wish to apply our collectivized knowledge base to the individuals whom we are trying to help:</a:t>
            </a:r>
          </a:p>
          <a:p>
            <a:pPr lvl="1"/>
            <a:r>
              <a:rPr lang="en-US" sz="2000" dirty="0" smtClean="0"/>
              <a:t>Accurately</a:t>
            </a:r>
          </a:p>
          <a:p>
            <a:pPr lvl="1"/>
            <a:r>
              <a:rPr lang="en-US" sz="2000" dirty="0" smtClean="0"/>
              <a:t>Safely</a:t>
            </a:r>
          </a:p>
          <a:p>
            <a:pPr lvl="1"/>
            <a:r>
              <a:rPr lang="en-US" sz="2000" dirty="0" smtClean="0"/>
              <a:t>Effectively</a:t>
            </a:r>
          </a:p>
          <a:p>
            <a:r>
              <a:rPr lang="en-US" sz="2400" dirty="0" smtClean="0"/>
              <a:t>Improve understanding of the phenomena affecting an individual</a:t>
            </a:r>
          </a:p>
          <a:p>
            <a:pPr lvl="1">
              <a:buNone/>
            </a:pP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What do we seek when we do an EEG?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 fontScale="85000" lnSpcReduction="10000"/>
          </a:bodyPr>
          <a:lstStyle/>
          <a:p>
            <a:r>
              <a:rPr lang="en-US" sz="2400" dirty="0" smtClean="0"/>
              <a:t>“Scientific Evidence” for:</a:t>
            </a:r>
          </a:p>
          <a:p>
            <a:pPr lvl="1"/>
            <a:r>
              <a:rPr lang="en-US" sz="2000" dirty="0" smtClean="0"/>
              <a:t>Epilepsy/seizure activity</a:t>
            </a:r>
          </a:p>
          <a:p>
            <a:pPr lvl="1"/>
            <a:r>
              <a:rPr lang="en-US" sz="2000" dirty="0" smtClean="0"/>
              <a:t>Nonspecific abnormal brain activity</a:t>
            </a:r>
          </a:p>
          <a:p>
            <a:pPr lvl="1"/>
            <a:r>
              <a:rPr lang="en-US" sz="2000" dirty="0" smtClean="0"/>
              <a:t>Abnormal maturation</a:t>
            </a:r>
          </a:p>
          <a:p>
            <a:pPr lvl="1"/>
            <a:r>
              <a:rPr lang="en-US" sz="2000" dirty="0" smtClean="0"/>
              <a:t>Efficacy of treatment</a:t>
            </a:r>
          </a:p>
          <a:p>
            <a:pPr lvl="1"/>
            <a:r>
              <a:rPr lang="en-US" sz="2000" dirty="0" smtClean="0"/>
              <a:t>Identification of suspicious abnormal behaviors</a:t>
            </a:r>
          </a:p>
          <a:p>
            <a:pPr lvl="1"/>
            <a:r>
              <a:rPr lang="en-US" sz="2000" dirty="0" smtClean="0"/>
              <a:t>Remission of epilepsy</a:t>
            </a:r>
          </a:p>
          <a:p>
            <a:r>
              <a:rPr lang="en-US" sz="2400" b="1" dirty="0" smtClean="0"/>
              <a:t>A normal EEG does not preclude the diagnosis of epilepsy</a:t>
            </a:r>
          </a:p>
          <a:p>
            <a:pPr lvl="1"/>
            <a:r>
              <a:rPr lang="en-US" sz="2000" dirty="0" smtClean="0"/>
              <a:t>But it can help to prove the nature of suspicious events, changes in mental state, and presence </a:t>
            </a:r>
            <a:r>
              <a:rPr lang="en-US" sz="2000" b="1" dirty="0" smtClean="0"/>
              <a:t>or</a:t>
            </a:r>
            <a:r>
              <a:rPr lang="en-US" sz="2000" dirty="0" smtClean="0"/>
              <a:t> absence of degenerative disorders</a:t>
            </a:r>
          </a:p>
          <a:p>
            <a:r>
              <a:rPr lang="en-US" sz="2400" b="1" dirty="0" smtClean="0"/>
              <a:t>An abnormal EEG does not </a:t>
            </a:r>
            <a:r>
              <a:rPr lang="en-US" sz="2400" b="1" i="1" dirty="0" smtClean="0"/>
              <a:t>necessarily</a:t>
            </a:r>
            <a:r>
              <a:rPr lang="en-US" sz="2400" b="1" dirty="0" smtClean="0"/>
              <a:t> prove the diagnosis of epilepsy</a:t>
            </a:r>
          </a:p>
          <a:p>
            <a:pPr lvl="1"/>
            <a:r>
              <a:rPr lang="en-US" sz="2000" dirty="0" smtClean="0"/>
              <a:t>But it can help to quantify the risk of having this condition</a:t>
            </a:r>
          </a:p>
          <a:p>
            <a:pPr lvl="1"/>
            <a:r>
              <a:rPr lang="en-US" sz="2000" dirty="0" smtClean="0"/>
              <a:t>EEG abnormality in up to 25% of asymptomatic 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 degree relatives of patients with epilepsy!</a:t>
            </a:r>
          </a:p>
          <a:p>
            <a:r>
              <a:rPr lang="en-US" sz="2400" dirty="0" smtClean="0"/>
              <a:t>An EEG is </a:t>
            </a:r>
            <a:r>
              <a:rPr lang="en-US" sz="2400" b="1" dirty="0" smtClean="0"/>
              <a:t>one piece </a:t>
            </a:r>
            <a:r>
              <a:rPr lang="en-US" sz="2400" dirty="0" smtClean="0"/>
              <a:t>of evidence in the evaluation of epilepsy</a:t>
            </a:r>
          </a:p>
          <a:p>
            <a:pPr lvl="1"/>
            <a:r>
              <a:rPr lang="en-US" sz="2000" dirty="0" smtClean="0"/>
              <a:t>All evidence must be interpreted in its proper context!</a:t>
            </a:r>
          </a:p>
          <a:p>
            <a:pPr lvl="1"/>
            <a:endParaRPr lang="en-US" sz="2000" b="1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1290</TotalTime>
  <Words>1478</Words>
  <Application>Microsoft Office PowerPoint</Application>
  <PresentationFormat>On-screen Show (4:3)</PresentationFormat>
  <Paragraphs>177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3" baseType="lpstr">
      <vt:lpstr>Arial</vt:lpstr>
      <vt:lpstr>Calibri</vt:lpstr>
      <vt:lpstr>Office Theme</vt:lpstr>
      <vt:lpstr>The Role of EEG in the Diagnosis and Management of Epilepsy</vt:lpstr>
      <vt:lpstr>I have no conflicts of interest to declare</vt:lpstr>
      <vt:lpstr>First Presumptions</vt:lpstr>
      <vt:lpstr>What is an Electroencephalogram (EEG)?</vt:lpstr>
      <vt:lpstr>PowerPoint Presentation</vt:lpstr>
      <vt:lpstr>PowerPoint Presentation</vt:lpstr>
      <vt:lpstr>Scientific Evidence</vt:lpstr>
      <vt:lpstr>Why Do We Need Scientific Evidence in the Treatment of Persons with Epilepsy?</vt:lpstr>
      <vt:lpstr>What do we seek when we do an EEG?</vt:lpstr>
      <vt:lpstr>What does an EEG “see”?</vt:lpstr>
      <vt:lpstr>What does an EEG “see”?</vt:lpstr>
      <vt:lpstr>Additional Considerations</vt:lpstr>
      <vt:lpstr>EEG Evolves with Maturation</vt:lpstr>
      <vt:lpstr>PowerPoint Presentation</vt:lpstr>
      <vt:lpstr>PowerPoint Presentation</vt:lpstr>
      <vt:lpstr>PowerPoint Presentation</vt:lpstr>
      <vt:lpstr>PowerPoint Presentation</vt:lpstr>
      <vt:lpstr>2 years old</vt:lpstr>
      <vt:lpstr>15 years old</vt:lpstr>
      <vt:lpstr>Same patient, sleep</vt:lpstr>
      <vt:lpstr>Abnormalities and EEG</vt:lpstr>
      <vt:lpstr>Abnormalities and EEG</vt:lpstr>
      <vt:lpstr>Abnormalities and EEG</vt:lpstr>
      <vt:lpstr>PowerPoint Presentation</vt:lpstr>
      <vt:lpstr>PowerPoint Presentation</vt:lpstr>
      <vt:lpstr>PowerPoint Presentation</vt:lpstr>
      <vt:lpstr>PowerPoint Presentation</vt:lpstr>
      <vt:lpstr>7 year old boy, awake</vt:lpstr>
      <vt:lpstr>Same 7 year old boy, asleep</vt:lpstr>
      <vt:lpstr>Prolonged EEG monitoring</vt:lpstr>
      <vt:lpstr>Prolonged EEG monitoring</vt:lpstr>
      <vt:lpstr>Prolonged EEG monitoring</vt:lpstr>
      <vt:lpstr>Further EEG monitoring</vt:lpstr>
      <vt:lpstr>PowerPoint Presentation</vt:lpstr>
      <vt:lpstr>Electrocorticography</vt:lpstr>
      <vt:lpstr>PowerPoint Presentation</vt:lpstr>
      <vt:lpstr>Why don’t we do EEGs on everybody? Why don’t we do prolonged EEGs on everybody?</vt:lpstr>
      <vt:lpstr>What is the Value of Follow-up EEGs?</vt:lpstr>
      <vt:lpstr>Future directions in EEG</vt:lpstr>
      <vt:lpstr>Conclusions</vt:lpstr>
    </vt:vector>
  </TitlesOfParts>
  <Company>Nemours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Nemours</dc:creator>
  <cp:lastModifiedBy>Micich, Allison</cp:lastModifiedBy>
  <cp:revision>121</cp:revision>
  <dcterms:created xsi:type="dcterms:W3CDTF">2017-04-19T19:42:44Z</dcterms:created>
  <dcterms:modified xsi:type="dcterms:W3CDTF">2017-04-25T13:46:15Z</dcterms:modified>
</cp:coreProperties>
</file>